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6858000" cx="12198350"/>
  <p:notesSz cx="6950075" cy="9236075"/>
  <p:embeddedFontLst>
    <p:embeddedFont>
      <p:font typeface="Inter"/>
      <p:regular r:id="rId23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D7CEFCF-F819-49EE-B16C-886717AED364}">
  <a:tblStyle styleId="{AD7CEFCF-F819-49EE-B16C-886717AED364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Inter-bold.fntdata"/><Relationship Id="rId23" Type="http://schemas.openxmlformats.org/officeDocument/2006/relationships/font" Target="fonts/Inter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700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8" name="Google Shape;128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0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0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1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7" name="Google Shape;237;p1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8" name="Google Shape;238;p1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1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0" name="Google Shape;280;p1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1" name="Google Shape;281;p15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1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4" name="Google Shape;134;p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5" name="Google Shape;135;p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3" name="Google Shape;143;p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4" name="Google Shape;144;p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2" name="Google Shape;152;p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3" name="Google Shape;153;p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1" name="Google Shape;161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2" name="Google Shape;172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5" name="Google Shape;195;p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6" name="Google Shape;196;p8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9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b="0" i="0" lang="en-IN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"/>
                <a:ea typeface="Inter"/>
                <a:cs typeface="Inter"/>
                <a:sym typeface="Inter"/>
              </a:defRPr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"/>
                <a:ea typeface="Inter"/>
                <a:cs typeface="Inter"/>
                <a:sym typeface="Inter"/>
              </a:defRPr>
            </a:lvl3pPr>
            <a:lvl4pPr indent="-29971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4pPr>
            <a:lvl5pPr indent="-29972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"/>
                <a:ea typeface="Inter"/>
                <a:cs typeface="Inter"/>
                <a:sym typeface="Inter"/>
              </a:defRPr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"/>
                <a:ea typeface="Inter"/>
                <a:cs typeface="Inter"/>
                <a:sym typeface="Inter"/>
              </a:defRPr>
            </a:lvl3pPr>
            <a:lvl4pPr indent="-29971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4pPr>
            <a:lvl5pPr indent="-29972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b="0" i="0" lang="en-IN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4" name="Google Shape;104;p17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5" name="Google Shape;105;p17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IN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3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4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IN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6"/>
          <p:cNvSpPr txBox="1"/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CO_IF_22316_UO4</a:t>
            </a:r>
            <a:endParaRPr/>
          </a:p>
        </p:txBody>
      </p:sp>
      <p:sp>
        <p:nvSpPr>
          <p:cNvPr id="131" name="Google Shape;131;p26"/>
          <p:cNvSpPr txBox="1"/>
          <p:nvPr>
            <p:ph idx="1" type="subTitle"/>
          </p:nvPr>
        </p:nvSpPr>
        <p:spPr>
          <a:xfrm>
            <a:off x="915988" y="2422525"/>
            <a:ext cx="5422900" cy="1374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 sz="1200"/>
              <a:t>Jaishree Anerao, Lecturer, VES Polytechnic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IN"/>
              <a:t>Date: 11 July 2020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IN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5"/>
          <p:cNvSpPr txBox="1"/>
          <p:nvPr>
            <p:ph type="title"/>
          </p:nvPr>
        </p:nvSpPr>
        <p:spPr>
          <a:xfrm>
            <a:off x="609918" y="402771"/>
            <a:ext cx="10978515" cy="3693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Concept Explanation</a:t>
            </a:r>
            <a:r>
              <a:rPr lang="en-IN">
                <a:solidFill>
                  <a:srgbClr val="FF0000"/>
                </a:solidFill>
              </a:rPr>
              <a:t>: </a:t>
            </a:r>
            <a:r>
              <a:rPr b="1" lang="en-IN">
                <a:solidFill>
                  <a:srgbClr val="FF0000"/>
                </a:solidFill>
              </a:rPr>
              <a:t>OPERATOR</a:t>
            </a:r>
            <a:r>
              <a:rPr b="1" lang="en-IN"/>
              <a:t> </a:t>
            </a:r>
            <a:r>
              <a:rPr b="1" lang="en-IN">
                <a:solidFill>
                  <a:srgbClr val="FF0000"/>
                </a:solidFill>
              </a:rPr>
              <a:t>OVERLOADING</a:t>
            </a:r>
            <a:endParaRPr/>
          </a:p>
        </p:txBody>
      </p:sp>
      <p:sp>
        <p:nvSpPr>
          <p:cNvPr id="220" name="Google Shape;220;p3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b="1" lang="en-IN"/>
              <a:t>Example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The input/output operators &lt;&lt; and &gt;&gt; are good examples of operator overloading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IN" sz="2400"/>
              <a:t>	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400"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IN" sz="2400"/>
              <a:t>	</a:t>
            </a:r>
            <a:r>
              <a:rPr b="1" lang="en-IN" sz="2200"/>
              <a:t>cout&lt;&lt;“HELLO WORLD!”;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The built-in definition of the </a:t>
            </a:r>
            <a:r>
              <a:rPr b="1" lang="en-IN">
                <a:solidFill>
                  <a:srgbClr val="FF0000"/>
                </a:solidFill>
              </a:rPr>
              <a:t>&lt;&lt;</a:t>
            </a:r>
            <a:r>
              <a:rPr lang="en-IN"/>
              <a:t> operator is for </a:t>
            </a:r>
            <a:r>
              <a:rPr b="1" lang="en-IN">
                <a:solidFill>
                  <a:srgbClr val="FF0000"/>
                </a:solidFill>
              </a:rPr>
              <a:t>shifting of bits</a:t>
            </a:r>
            <a:r>
              <a:rPr lang="en-IN"/>
              <a:t>.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It is also used for </a:t>
            </a:r>
            <a:r>
              <a:rPr b="1" lang="en-IN">
                <a:solidFill>
                  <a:srgbClr val="FF0000"/>
                </a:solidFill>
              </a:rPr>
              <a:t>displaying the values</a:t>
            </a:r>
            <a:r>
              <a:rPr lang="en-IN"/>
              <a:t> of various data types.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1" name="Google Shape;221;p35"/>
          <p:cNvSpPr/>
          <p:nvPr/>
        </p:nvSpPr>
        <p:spPr>
          <a:xfrm>
            <a:off x="903594" y="2275113"/>
            <a:ext cx="3047915" cy="373803"/>
          </a:xfrm>
          <a:prstGeom prst="rect">
            <a:avLst/>
          </a:prstGeom>
          <a:solidFill>
            <a:srgbClr val="72BAF0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 of ostream class</a:t>
            </a:r>
            <a:endParaRPr/>
          </a:p>
        </p:txBody>
      </p:sp>
      <p:cxnSp>
        <p:nvCxnSpPr>
          <p:cNvPr id="222" name="Google Shape;222;p35"/>
          <p:cNvCxnSpPr/>
          <p:nvPr/>
        </p:nvCxnSpPr>
        <p:spPr>
          <a:xfrm>
            <a:off x="2286158" y="2648917"/>
            <a:ext cx="0" cy="529711"/>
          </a:xfrm>
          <a:prstGeom prst="straightConnector1">
            <a:avLst/>
          </a:prstGeom>
          <a:noFill/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sp>
        <p:nvSpPr>
          <p:cNvPr id="223" name="Google Shape;223;p35"/>
          <p:cNvSpPr/>
          <p:nvPr/>
        </p:nvSpPr>
        <p:spPr>
          <a:xfrm>
            <a:off x="3048080" y="3993574"/>
            <a:ext cx="3374491" cy="373803"/>
          </a:xfrm>
          <a:prstGeom prst="rect">
            <a:avLst/>
          </a:prstGeom>
          <a:solidFill>
            <a:srgbClr val="72BAF0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Overloaded insertion operator</a:t>
            </a:r>
            <a:endParaRPr/>
          </a:p>
        </p:txBody>
      </p:sp>
      <p:cxnSp>
        <p:nvCxnSpPr>
          <p:cNvPr id="224" name="Google Shape;224;p35"/>
          <p:cNvCxnSpPr/>
          <p:nvPr/>
        </p:nvCxnSpPr>
        <p:spPr>
          <a:xfrm rot="10800000">
            <a:off x="2373086" y="3429000"/>
            <a:ext cx="598714" cy="576943"/>
          </a:xfrm>
          <a:prstGeom prst="straightConnector1">
            <a:avLst/>
          </a:prstGeom>
          <a:noFill/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6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Concept Explanation</a:t>
            </a:r>
            <a:r>
              <a:rPr lang="en-IN">
                <a:solidFill>
                  <a:srgbClr val="FF0000"/>
                </a:solidFill>
              </a:rPr>
              <a:t>: </a:t>
            </a:r>
            <a:r>
              <a:rPr b="1" lang="en-IN">
                <a:solidFill>
                  <a:srgbClr val="FF0000"/>
                </a:solidFill>
              </a:rPr>
              <a:t>OPERATOR</a:t>
            </a:r>
            <a:r>
              <a:rPr b="1" lang="en-IN"/>
              <a:t> </a:t>
            </a:r>
            <a:r>
              <a:rPr b="1" lang="en-IN">
                <a:solidFill>
                  <a:srgbClr val="FF0000"/>
                </a:solidFill>
              </a:rPr>
              <a:t>OVERLOADING</a:t>
            </a:r>
            <a:endParaRPr/>
          </a:p>
        </p:txBody>
      </p:sp>
      <p:sp>
        <p:nvSpPr>
          <p:cNvPr id="230" name="Google Shape;230;p36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Syntax and Example :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To define an additional task to an operator, operator function is used. The general form is .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IN"/>
              <a:t>	</a:t>
            </a:r>
            <a:r>
              <a:rPr b="1" lang="en-IN">
                <a:solidFill>
                  <a:schemeClr val="accent5"/>
                </a:solidFill>
              </a:rPr>
              <a:t>Return type </a:t>
            </a:r>
            <a:r>
              <a:rPr b="1" lang="en-IN">
                <a:solidFill>
                  <a:schemeClr val="accent3"/>
                </a:solidFill>
              </a:rPr>
              <a:t>classname</a:t>
            </a:r>
            <a:r>
              <a:rPr b="1" lang="en-IN"/>
              <a:t> </a:t>
            </a:r>
            <a:r>
              <a:rPr b="1" lang="en-IN">
                <a:solidFill>
                  <a:schemeClr val="accent1"/>
                </a:solidFill>
              </a:rPr>
              <a:t>::</a:t>
            </a:r>
            <a:r>
              <a:rPr b="1" lang="en-IN"/>
              <a:t> </a:t>
            </a:r>
            <a:r>
              <a:rPr b="1" lang="en-IN">
                <a:solidFill>
                  <a:schemeClr val="accent5"/>
                </a:solidFill>
              </a:rPr>
              <a:t>operator</a:t>
            </a:r>
            <a:r>
              <a:rPr b="1" lang="en-IN"/>
              <a:t> </a:t>
            </a:r>
            <a:r>
              <a:rPr b="1" lang="en-IN">
                <a:solidFill>
                  <a:schemeClr val="accent3"/>
                </a:solidFill>
              </a:rPr>
              <a:t>op</a:t>
            </a:r>
            <a:r>
              <a:rPr b="1" lang="en-IN"/>
              <a:t> </a:t>
            </a:r>
            <a:r>
              <a:rPr b="1" lang="en-IN">
                <a:solidFill>
                  <a:schemeClr val="accent2"/>
                </a:solidFill>
              </a:rPr>
              <a:t>(arglist)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IN"/>
              <a:t>	{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IN"/>
              <a:t>		Function body //task defined</a:t>
            </a:r>
            <a:endParaRPr/>
          </a:p>
          <a:p>
            <a:pPr indent="0" lvl="1" marL="60579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rPr b="1" lang="en-IN"/>
              <a:t>	}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Where return type is the type of value returned by the specified operation and op is the operator being overloaded. Operator op is the function name.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Example</a:t>
            </a:r>
            <a:endParaRPr/>
          </a:p>
          <a:p>
            <a:pPr indent="0" lvl="1" marL="60579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rPr b="1" lang="en-IN" sz="2200"/>
              <a:t>       Time Time::operator+(Time t1)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1" name="Google Shape;231;p36"/>
          <p:cNvSpPr/>
          <p:nvPr/>
        </p:nvSpPr>
        <p:spPr>
          <a:xfrm>
            <a:off x="3896931" y="1916634"/>
            <a:ext cx="1393526" cy="369737"/>
          </a:xfrm>
          <a:prstGeom prst="rect">
            <a:avLst/>
          </a:prstGeom>
          <a:solidFill>
            <a:srgbClr val="00B0F0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Keyword</a:t>
            </a:r>
            <a:endParaRPr/>
          </a:p>
        </p:txBody>
      </p:sp>
      <p:sp>
        <p:nvSpPr>
          <p:cNvPr id="232" name="Google Shape;232;p36"/>
          <p:cNvSpPr/>
          <p:nvPr/>
        </p:nvSpPr>
        <p:spPr>
          <a:xfrm>
            <a:off x="6747385" y="1916634"/>
            <a:ext cx="2478848" cy="590400"/>
          </a:xfrm>
          <a:prstGeom prst="rect">
            <a:avLst/>
          </a:prstGeom>
          <a:solidFill>
            <a:srgbClr val="00B0F0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Operator (symbol) to be overloaded</a:t>
            </a:r>
            <a:endParaRPr/>
          </a:p>
        </p:txBody>
      </p:sp>
      <p:cxnSp>
        <p:nvCxnSpPr>
          <p:cNvPr id="233" name="Google Shape;233;p36"/>
          <p:cNvCxnSpPr/>
          <p:nvPr/>
        </p:nvCxnSpPr>
        <p:spPr>
          <a:xfrm>
            <a:off x="4615624" y="2374372"/>
            <a:ext cx="0" cy="334885"/>
          </a:xfrm>
          <a:prstGeom prst="straightConnector1">
            <a:avLst/>
          </a:prstGeom>
          <a:noFill/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234" name="Google Shape;234;p36"/>
          <p:cNvCxnSpPr/>
          <p:nvPr/>
        </p:nvCxnSpPr>
        <p:spPr>
          <a:xfrm flipH="1">
            <a:off x="5290457" y="2286371"/>
            <a:ext cx="1393530" cy="337925"/>
          </a:xfrm>
          <a:prstGeom prst="straightConnector1">
            <a:avLst/>
          </a:prstGeom>
          <a:noFill/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IN"/>
              <a:t>OPERATOR OVERLOADING</a:t>
            </a:r>
            <a:endParaRPr b="1"/>
          </a:p>
        </p:txBody>
      </p:sp>
      <p:sp>
        <p:nvSpPr>
          <p:cNvPr id="241" name="Google Shape;241;p37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Almost all operators in  C++ can be overloaded except the given below: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1. Class member operators (.)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2. Scope resolution operator( :: )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3. Sizeof operator(sizeof)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4. Conditional oprator( ?: )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2" name="Google Shape;242;p37"/>
          <p:cNvSpPr txBox="1"/>
          <p:nvPr/>
        </p:nvSpPr>
        <p:spPr>
          <a:xfrm>
            <a:off x="9942764" y="4612325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IN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43" name="Google Shape;243;p37"/>
          <p:cNvGrpSpPr/>
          <p:nvPr/>
        </p:nvGrpSpPr>
        <p:grpSpPr>
          <a:xfrm>
            <a:off x="6413538" y="2059253"/>
            <a:ext cx="3817180" cy="3817180"/>
            <a:chOff x="426395" y="1853"/>
            <a:chExt cx="3817180" cy="3817180"/>
          </a:xfrm>
        </p:grpSpPr>
        <p:sp>
          <p:nvSpPr>
            <p:cNvPr id="244" name="Google Shape;244;p37"/>
            <p:cNvSpPr/>
            <p:nvPr/>
          </p:nvSpPr>
          <p:spPr>
            <a:xfrm>
              <a:off x="1804825" y="1380283"/>
              <a:ext cx="1060320" cy="1060320"/>
            </a:xfrm>
            <a:prstGeom prst="ellipse">
              <a:avLst/>
            </a:prstGeom>
            <a:solidFill>
              <a:srgbClr val="72BAF0"/>
            </a:soli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37"/>
            <p:cNvSpPr txBox="1"/>
            <p:nvPr/>
          </p:nvSpPr>
          <p:spPr>
            <a:xfrm>
              <a:off x="1960105" y="1535563"/>
              <a:ext cx="749760" cy="7497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875" lIns="8875" spcFirstLastPara="1" rIns="8875" wrap="square" tIns="8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IN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Operator </a:t>
              </a:r>
              <a:endParaRPr/>
            </a:p>
          </p:txBody>
        </p:sp>
        <p:sp>
          <p:nvSpPr>
            <p:cNvPr id="246" name="Google Shape;246;p37"/>
            <p:cNvSpPr/>
            <p:nvPr/>
          </p:nvSpPr>
          <p:spPr>
            <a:xfrm rot="-5400000">
              <a:off x="2175930" y="1200793"/>
              <a:ext cx="318109" cy="40869"/>
            </a:xfrm>
            <a:custGeom>
              <a:rect b="b" l="l" r="r" t="t"/>
              <a:pathLst>
                <a:path extrusionOk="0" h="120000" w="120000">
                  <a:moveTo>
                    <a:pt x="0" y="59999"/>
                  </a:moveTo>
                  <a:lnTo>
                    <a:pt x="120000" y="59999"/>
                  </a:lnTo>
                </a:path>
              </a:pathLst>
            </a:custGeom>
            <a:noFill/>
            <a:ln cap="flat" cmpd="sng" w="25400">
              <a:solidFill>
                <a:srgbClr val="20914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37"/>
            <p:cNvSpPr txBox="1"/>
            <p:nvPr/>
          </p:nvSpPr>
          <p:spPr>
            <a:xfrm rot="-5400000">
              <a:off x="2327032" y="1213275"/>
              <a:ext cx="15905" cy="1590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t/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37"/>
            <p:cNvSpPr/>
            <p:nvPr/>
          </p:nvSpPr>
          <p:spPr>
            <a:xfrm>
              <a:off x="1804825" y="1853"/>
              <a:ext cx="1060320" cy="1060320"/>
            </a:xfrm>
            <a:prstGeom prst="ellipse">
              <a:avLst/>
            </a:prstGeom>
            <a:solidFill>
              <a:srgbClr val="72BAF0"/>
            </a:soli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37"/>
            <p:cNvSpPr txBox="1"/>
            <p:nvPr/>
          </p:nvSpPr>
          <p:spPr>
            <a:xfrm>
              <a:off x="1960105" y="157133"/>
              <a:ext cx="749760" cy="7497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875" lIns="15875" spcFirstLastPara="1" rIns="15875" wrap="square" tIns="15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b="0" i="0" lang="en-IN" sz="25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.</a:t>
              </a:r>
              <a:endParaRPr/>
            </a:p>
          </p:txBody>
        </p:sp>
        <p:sp>
          <p:nvSpPr>
            <p:cNvPr id="250" name="Google Shape;250;p37"/>
            <p:cNvSpPr/>
            <p:nvPr/>
          </p:nvSpPr>
          <p:spPr>
            <a:xfrm>
              <a:off x="2865145" y="1890008"/>
              <a:ext cx="318109" cy="40869"/>
            </a:xfrm>
            <a:custGeom>
              <a:rect b="b" l="l" r="r" t="t"/>
              <a:pathLst>
                <a:path extrusionOk="0" h="120000" w="120000">
                  <a:moveTo>
                    <a:pt x="0" y="59999"/>
                  </a:moveTo>
                  <a:lnTo>
                    <a:pt x="120000" y="59999"/>
                  </a:lnTo>
                </a:path>
              </a:pathLst>
            </a:custGeom>
            <a:noFill/>
            <a:ln cap="flat" cmpd="sng" w="25400">
              <a:solidFill>
                <a:srgbClr val="20914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37"/>
            <p:cNvSpPr txBox="1"/>
            <p:nvPr/>
          </p:nvSpPr>
          <p:spPr>
            <a:xfrm>
              <a:off x="3016247" y="1902490"/>
              <a:ext cx="15905" cy="1590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t/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37"/>
            <p:cNvSpPr/>
            <p:nvPr/>
          </p:nvSpPr>
          <p:spPr>
            <a:xfrm>
              <a:off x="3183255" y="1380283"/>
              <a:ext cx="1060320" cy="1060320"/>
            </a:xfrm>
            <a:prstGeom prst="ellipse">
              <a:avLst/>
            </a:prstGeom>
            <a:solidFill>
              <a:srgbClr val="72BAF0"/>
            </a:soli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37"/>
            <p:cNvSpPr txBox="1"/>
            <p:nvPr/>
          </p:nvSpPr>
          <p:spPr>
            <a:xfrm>
              <a:off x="3338535" y="1535563"/>
              <a:ext cx="749760" cy="7497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775" lIns="10775" spcFirstLastPara="1" rIns="10775" wrap="square" tIns="10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b="0" i="0" lang="en-IN" sz="17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::</a:t>
              </a:r>
              <a:endParaRPr/>
            </a:p>
          </p:txBody>
        </p:sp>
        <p:sp>
          <p:nvSpPr>
            <p:cNvPr id="254" name="Google Shape;254;p37"/>
            <p:cNvSpPr/>
            <p:nvPr/>
          </p:nvSpPr>
          <p:spPr>
            <a:xfrm rot="5400000">
              <a:off x="2175930" y="2579223"/>
              <a:ext cx="318109" cy="40869"/>
            </a:xfrm>
            <a:custGeom>
              <a:rect b="b" l="l" r="r" t="t"/>
              <a:pathLst>
                <a:path extrusionOk="0" h="120000" w="120000">
                  <a:moveTo>
                    <a:pt x="0" y="59999"/>
                  </a:moveTo>
                  <a:lnTo>
                    <a:pt x="120000" y="59999"/>
                  </a:lnTo>
                </a:path>
              </a:pathLst>
            </a:custGeom>
            <a:noFill/>
            <a:ln cap="flat" cmpd="sng" w="25400">
              <a:solidFill>
                <a:srgbClr val="20914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37"/>
            <p:cNvSpPr txBox="1"/>
            <p:nvPr/>
          </p:nvSpPr>
          <p:spPr>
            <a:xfrm rot="5400000">
              <a:off x="2327032" y="2591705"/>
              <a:ext cx="15905" cy="1590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t/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37"/>
            <p:cNvSpPr/>
            <p:nvPr/>
          </p:nvSpPr>
          <p:spPr>
            <a:xfrm>
              <a:off x="1804825" y="2758713"/>
              <a:ext cx="1060320" cy="1060320"/>
            </a:xfrm>
            <a:prstGeom prst="ellipse">
              <a:avLst/>
            </a:prstGeom>
            <a:solidFill>
              <a:srgbClr val="72BAF0"/>
            </a:soli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37"/>
            <p:cNvSpPr txBox="1"/>
            <p:nvPr/>
          </p:nvSpPr>
          <p:spPr>
            <a:xfrm>
              <a:off x="1960105" y="2913993"/>
              <a:ext cx="749760" cy="7497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775" lIns="10775" spcFirstLastPara="1" rIns="10775" wrap="square" tIns="10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b="0" i="0" lang="en-IN" sz="17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?:</a:t>
              </a:r>
              <a:endParaRPr/>
            </a:p>
          </p:txBody>
        </p:sp>
        <p:sp>
          <p:nvSpPr>
            <p:cNvPr id="258" name="Google Shape;258;p37"/>
            <p:cNvSpPr/>
            <p:nvPr/>
          </p:nvSpPr>
          <p:spPr>
            <a:xfrm rot="10800000">
              <a:off x="1486715" y="1890008"/>
              <a:ext cx="318109" cy="40869"/>
            </a:xfrm>
            <a:custGeom>
              <a:rect b="b" l="l" r="r" t="t"/>
              <a:pathLst>
                <a:path extrusionOk="0" h="120000" w="120000">
                  <a:moveTo>
                    <a:pt x="0" y="59999"/>
                  </a:moveTo>
                  <a:lnTo>
                    <a:pt x="120000" y="59999"/>
                  </a:lnTo>
                </a:path>
              </a:pathLst>
            </a:custGeom>
            <a:noFill/>
            <a:ln cap="flat" cmpd="sng" w="25400">
              <a:solidFill>
                <a:srgbClr val="20914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37"/>
            <p:cNvSpPr txBox="1"/>
            <p:nvPr/>
          </p:nvSpPr>
          <p:spPr>
            <a:xfrm>
              <a:off x="1637817" y="1902490"/>
              <a:ext cx="15905" cy="1590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t/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37"/>
            <p:cNvSpPr/>
            <p:nvPr/>
          </p:nvSpPr>
          <p:spPr>
            <a:xfrm>
              <a:off x="426395" y="1380283"/>
              <a:ext cx="1060320" cy="1060320"/>
            </a:xfrm>
            <a:prstGeom prst="ellipse">
              <a:avLst/>
            </a:prstGeom>
            <a:solidFill>
              <a:srgbClr val="72BAF0"/>
            </a:soli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37"/>
            <p:cNvSpPr txBox="1"/>
            <p:nvPr/>
          </p:nvSpPr>
          <p:spPr>
            <a:xfrm>
              <a:off x="581675" y="1535563"/>
              <a:ext cx="749760" cy="7497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775" lIns="10775" spcFirstLastPara="1" rIns="10775" wrap="square" tIns="10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b="0" i="0" lang="en-IN" sz="17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sizeof()</a:t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8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Concept Explanation</a:t>
            </a:r>
            <a:r>
              <a:rPr lang="en-IN">
                <a:solidFill>
                  <a:srgbClr val="FF0000"/>
                </a:solidFill>
              </a:rPr>
              <a:t>: </a:t>
            </a:r>
            <a:r>
              <a:rPr b="1" lang="en-IN">
                <a:solidFill>
                  <a:srgbClr val="FF0000"/>
                </a:solidFill>
              </a:rPr>
              <a:t>OVERLOADING UNARY AND BINARY OPERATOR</a:t>
            </a:r>
            <a:r>
              <a:rPr b="1" lang="en-IN"/>
              <a:t> </a:t>
            </a:r>
            <a:endParaRPr/>
          </a:p>
        </p:txBody>
      </p:sp>
      <p:sp>
        <p:nvSpPr>
          <p:cNvPr id="267" name="Google Shape;267;p38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>
                <a:solidFill>
                  <a:schemeClr val="lt1"/>
                </a:solidFill>
              </a:rPr>
              <a:t>Two types of operators are there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>
                <a:solidFill>
                  <a:srgbClr val="FF0000"/>
                </a:solidFill>
              </a:rPr>
              <a:t>Unary Operators: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     It requires only one operand to perform operation.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     ++ or –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     Example : i++ , i-- 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>
                <a:solidFill>
                  <a:schemeClr val="accent5"/>
                </a:solidFill>
              </a:rPr>
              <a:t>Binary Operators: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      It requires two operands to perform operation.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      +, -, *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      Example : a+b, a*b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9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Concept Explanation</a:t>
            </a:r>
            <a:r>
              <a:rPr lang="en-IN">
                <a:solidFill>
                  <a:srgbClr val="FF0000"/>
                </a:solidFill>
              </a:rPr>
              <a:t>: </a:t>
            </a:r>
            <a:r>
              <a:rPr b="1" lang="en-IN">
                <a:solidFill>
                  <a:srgbClr val="FF0000"/>
                </a:solidFill>
              </a:rPr>
              <a:t>OPERATOR</a:t>
            </a:r>
            <a:r>
              <a:rPr b="1" lang="en-IN"/>
              <a:t> </a:t>
            </a:r>
            <a:r>
              <a:rPr b="1" lang="en-IN">
                <a:solidFill>
                  <a:srgbClr val="FF0000"/>
                </a:solidFill>
              </a:rPr>
              <a:t>OVERLOADING Example</a:t>
            </a:r>
            <a:endParaRPr/>
          </a:p>
        </p:txBody>
      </p:sp>
      <p:sp>
        <p:nvSpPr>
          <p:cNvPr id="273" name="Google Shape;273;p39"/>
          <p:cNvSpPr txBox="1"/>
          <p:nvPr>
            <p:ph idx="1" type="body"/>
          </p:nvPr>
        </p:nvSpPr>
        <p:spPr>
          <a:xfrm>
            <a:off x="609919" y="1137920"/>
            <a:ext cx="5322795" cy="494792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IN"/>
              <a:t>Program to Overload the '+'operator so that two strings can be concatenated.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#include&lt;iostream.h&gt;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#include&lt;conio.h&gt;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#include&lt;string.h&gt;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class string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{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       char a[20],b[20];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       public: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       void getdata()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       {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               cout&lt;&lt;"Enter two strings::";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               cin&gt;&gt;a&gt;&gt;b;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        }</a:t>
            </a:r>
            <a:endParaRPr/>
          </a:p>
        </p:txBody>
      </p:sp>
      <p:sp>
        <p:nvSpPr>
          <p:cNvPr id="274" name="Google Shape;274;p39"/>
          <p:cNvSpPr txBox="1"/>
          <p:nvPr/>
        </p:nvSpPr>
        <p:spPr>
          <a:xfrm>
            <a:off x="6265638" y="1137920"/>
            <a:ext cx="5077276" cy="494792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39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           </a:t>
            </a:r>
            <a:r>
              <a:rPr b="1" i="0" lang="en-IN" sz="2000" u="none" cap="none" strike="noStrike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void operator +()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           {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                 cout&lt;&lt;"CON="&lt;&lt;strcat(a,b)&lt;&lt;endl;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            }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};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void main()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{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      clrscr();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      string s;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      s.getdata();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         </a:t>
            </a:r>
            <a:r>
              <a:rPr b="1" i="0" lang="en-IN" sz="2000" u="none" cap="none" strike="noStrike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+ s;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      getch();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}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b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5" name="Google Shape;275;p39"/>
          <p:cNvPicPr preferRelativeResize="0"/>
          <p:nvPr/>
        </p:nvPicPr>
        <p:blipFill rotWithShape="1">
          <a:blip r:embed="rId3">
            <a:alphaModFix/>
          </a:blip>
          <a:srcRect b="88741" l="0" r="54312" t="0"/>
          <a:stretch/>
        </p:blipFill>
        <p:spPr>
          <a:xfrm>
            <a:off x="7315200" y="5527516"/>
            <a:ext cx="4027714" cy="558324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39"/>
          <p:cNvSpPr/>
          <p:nvPr/>
        </p:nvSpPr>
        <p:spPr>
          <a:xfrm>
            <a:off x="8948058" y="4604657"/>
            <a:ext cx="1589314" cy="435429"/>
          </a:xfrm>
          <a:prstGeom prst="rect">
            <a:avLst/>
          </a:prstGeom>
          <a:solidFill>
            <a:schemeClr val="dk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Output</a:t>
            </a:r>
            <a:endParaRPr/>
          </a:p>
        </p:txBody>
      </p:sp>
      <p:sp>
        <p:nvSpPr>
          <p:cNvPr id="277" name="Google Shape;277;p39"/>
          <p:cNvSpPr/>
          <p:nvPr/>
        </p:nvSpPr>
        <p:spPr>
          <a:xfrm>
            <a:off x="9699171" y="5094516"/>
            <a:ext cx="195943" cy="435429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Concept Explanation</a:t>
            </a:r>
            <a:r>
              <a:rPr lang="en-IN">
                <a:solidFill>
                  <a:srgbClr val="FF0000"/>
                </a:solidFill>
              </a:rPr>
              <a:t>: </a:t>
            </a:r>
            <a:r>
              <a:rPr b="1" lang="en-IN">
                <a:solidFill>
                  <a:srgbClr val="FF0000"/>
                </a:solidFill>
              </a:rPr>
              <a:t>OPERATOR</a:t>
            </a:r>
            <a:r>
              <a:rPr b="1" lang="en-IN"/>
              <a:t> </a:t>
            </a:r>
            <a:r>
              <a:rPr b="1" lang="en-IN">
                <a:solidFill>
                  <a:srgbClr val="FF0000"/>
                </a:solidFill>
              </a:rPr>
              <a:t>OVERLOADING Example</a:t>
            </a:r>
            <a:endParaRPr/>
          </a:p>
        </p:txBody>
      </p:sp>
      <p:sp>
        <p:nvSpPr>
          <p:cNvPr id="284" name="Google Shape;284;p40"/>
          <p:cNvSpPr txBox="1"/>
          <p:nvPr>
            <p:ph idx="1" type="body"/>
          </p:nvPr>
        </p:nvSpPr>
        <p:spPr>
          <a:xfrm>
            <a:off x="609917" y="974634"/>
            <a:ext cx="6204539" cy="5589166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IN"/>
              <a:t>Program to Overload unary '-' operator so that when it is used with object of this class it will decrement values of inches by 1.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#include&lt;iostream.h&gt;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class distance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{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	float feet,inch;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	public: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	void getdata()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	{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	  cout&lt;&lt;"Enter feet and inches ::"&lt;&lt;endl;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	  cin&gt;&gt;feet&gt;&gt;inch;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	} 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	</a:t>
            </a:r>
            <a:r>
              <a:rPr lang="en-IN">
                <a:solidFill>
                  <a:schemeClr val="accent3"/>
                </a:solidFill>
              </a:rPr>
              <a:t>void operator -()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>
                <a:solidFill>
                  <a:schemeClr val="accent3"/>
                </a:solidFill>
              </a:rPr>
              <a:t>	{	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IN"/>
              <a:t>			</a:t>
            </a:r>
            <a:endParaRPr/>
          </a:p>
        </p:txBody>
      </p:sp>
      <p:sp>
        <p:nvSpPr>
          <p:cNvPr id="285" name="Google Shape;285;p40"/>
          <p:cNvSpPr txBox="1"/>
          <p:nvPr/>
        </p:nvSpPr>
        <p:spPr>
          <a:xfrm>
            <a:off x="6955971" y="974634"/>
            <a:ext cx="4890861" cy="5578568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 </a:t>
            </a:r>
            <a:r>
              <a:rPr b="0" i="0" lang="en-IN" sz="2000" u="none" cap="none" strike="noStrike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feet--;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	inch--;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}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void display()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{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   cout&lt;&lt;" feet= "&lt;&lt;feet;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   cout&lt;&lt;"inches= "&lt;&lt;inch&lt;&lt;endl;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}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};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void main()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{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distance d;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d.getdata();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1" i="0" lang="en-IN" sz="2000" u="none" cap="none" strike="noStrike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-d;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d.display();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}	</a:t>
            </a:r>
            <a:endParaRPr/>
          </a:p>
          <a:p>
            <a:pPr indent="0" lvl="0" marL="1397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</a:pPr>
            <a:br>
              <a:rPr b="0" i="0" lang="en-I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6" name="Google Shape;286;p40"/>
          <p:cNvPicPr preferRelativeResize="0"/>
          <p:nvPr/>
        </p:nvPicPr>
        <p:blipFill rotWithShape="1">
          <a:blip r:embed="rId3">
            <a:alphaModFix/>
          </a:blip>
          <a:srcRect b="80635" l="3811" r="67259" t="0"/>
          <a:stretch/>
        </p:blipFill>
        <p:spPr>
          <a:xfrm>
            <a:off x="9129540" y="5502368"/>
            <a:ext cx="2659690" cy="1001488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40"/>
          <p:cNvSpPr/>
          <p:nvPr/>
        </p:nvSpPr>
        <p:spPr>
          <a:xfrm>
            <a:off x="9590315" y="4559278"/>
            <a:ext cx="1589314" cy="435429"/>
          </a:xfrm>
          <a:prstGeom prst="rect">
            <a:avLst/>
          </a:prstGeom>
          <a:solidFill>
            <a:schemeClr val="dk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Output</a:t>
            </a:r>
            <a:endParaRPr/>
          </a:p>
        </p:txBody>
      </p:sp>
      <p:sp>
        <p:nvSpPr>
          <p:cNvPr id="288" name="Google Shape;288;p40"/>
          <p:cNvSpPr/>
          <p:nvPr/>
        </p:nvSpPr>
        <p:spPr>
          <a:xfrm>
            <a:off x="10341428" y="5049137"/>
            <a:ext cx="195943" cy="435429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end="16" st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5">
                                            <p:txEl>
                                              <p:pRg end="16" st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IN" sz="2800"/>
              <a:t>Rules of Operator Overloading: </a:t>
            </a:r>
            <a:endParaRPr/>
          </a:p>
        </p:txBody>
      </p:sp>
      <p:sp>
        <p:nvSpPr>
          <p:cNvPr id="294" name="Google Shape;294;p41"/>
          <p:cNvSpPr txBox="1"/>
          <p:nvPr>
            <p:ph idx="1" type="body"/>
          </p:nvPr>
        </p:nvSpPr>
        <p:spPr>
          <a:xfrm>
            <a:off x="609917" y="955039"/>
            <a:ext cx="10978515" cy="54903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Only existing operators can be overloaded. New operators cannot be created.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The overloaded operator must have at least one operand that is of user-defined type.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We cannot change the basic meaning of an operator. That is, we cannot redefine the plus (+) operator to subtract one value from the other.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Overloaded operators follow the syntax rules of the original operators.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There are some operators that cannot be overloaded.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We cannot use friend functions to overload certain operator.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Unary operators, overloaded by means of a member function, take no explicit arguments and return no explicit values. But those overloaded by means of a friend return (din);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Function take one reference argument.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Binary operators overloaded through a member function take one explicit argument and those which one overloaded through a friend function take two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When using binary operators overloaded through a member function, the left-hand operand must be an object of the relevant class.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Binary arithmetic operators such as +, - *, and / must explicitly return a value. They must not attempt to change their own arguments.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7"/>
          <p:cNvSpPr txBox="1"/>
          <p:nvPr>
            <p:ph type="ctrTitle"/>
          </p:nvPr>
        </p:nvSpPr>
        <p:spPr>
          <a:xfrm>
            <a:off x="775504" y="1954213"/>
            <a:ext cx="4405312" cy="12026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Unit 04 :</a:t>
            </a:r>
            <a:br>
              <a:rPr lang="en-IN"/>
            </a:br>
            <a:r>
              <a:rPr lang="en-IN"/>
              <a:t>Pointers and Polymorphism in c++</a:t>
            </a:r>
            <a:endParaRPr/>
          </a:p>
        </p:txBody>
      </p:sp>
      <p:sp>
        <p:nvSpPr>
          <p:cNvPr id="138" name="Google Shape;138;p27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Jaishree Sudhakar Anerao</a:t>
            </a:r>
            <a:endParaRPr/>
          </a:p>
        </p:txBody>
      </p:sp>
      <p:sp>
        <p:nvSpPr>
          <p:cNvPr id="139" name="Google Shape;139;p27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40" name="Google Shape;140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8"/>
          <p:cNvSpPr txBox="1"/>
          <p:nvPr>
            <p:ph type="ctrTitle"/>
          </p:nvPr>
        </p:nvSpPr>
        <p:spPr>
          <a:xfrm>
            <a:off x="776288" y="1954213"/>
            <a:ext cx="5850143" cy="2541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 sz="3200"/>
              <a:t>Unit Outcome 2 : Use Operator overloading to solve the given problem</a:t>
            </a:r>
            <a:br>
              <a:rPr lang="en-IN" sz="3200"/>
            </a:br>
            <a:endParaRPr/>
          </a:p>
        </p:txBody>
      </p:sp>
      <p:sp>
        <p:nvSpPr>
          <p:cNvPr id="147" name="Google Shape;147;p28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Jaishree Sudhakar Anerao</a:t>
            </a:r>
            <a:endParaRPr/>
          </a:p>
        </p:txBody>
      </p:sp>
      <p:sp>
        <p:nvSpPr>
          <p:cNvPr id="148" name="Google Shape;148;p28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49" name="Google Shape;149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ctrTitle"/>
          </p:nvPr>
        </p:nvSpPr>
        <p:spPr>
          <a:xfrm>
            <a:off x="776288" y="1954213"/>
            <a:ext cx="5850143" cy="12353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Learning Outcome 4 : Students will be able to develop program using operator overloading</a:t>
            </a:r>
            <a:br>
              <a:rPr lang="en-IN"/>
            </a:br>
            <a:endParaRPr/>
          </a:p>
        </p:txBody>
      </p:sp>
      <p:sp>
        <p:nvSpPr>
          <p:cNvPr id="156" name="Google Shape;156;p29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Jaishree Sudhakar Anerao</a:t>
            </a:r>
            <a:endParaRPr/>
          </a:p>
        </p:txBody>
      </p:sp>
      <p:sp>
        <p:nvSpPr>
          <p:cNvPr id="157" name="Google Shape;157;p29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58" name="Google Shape;158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What we will learn today </a:t>
            </a:r>
            <a:endParaRPr/>
          </a:p>
        </p:txBody>
      </p:sp>
      <p:graphicFrame>
        <p:nvGraphicFramePr>
          <p:cNvPr id="164" name="Google Shape;164;p30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{AD7CEFCF-F819-49EE-B16C-886717AED364}</a:tableStyleId>
              </a:tblPr>
              <a:tblGrid>
                <a:gridCol w="604525"/>
                <a:gridCol w="4219775"/>
              </a:tblGrid>
              <a:tr h="476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IN" sz="1400" u="none" cap="none" strike="noStrike"/>
                        <a:t>1. </a:t>
                      </a:r>
                      <a:endParaRPr sz="1400" u="none" cap="none" strike="noStrike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None/>
                      </a:pPr>
                      <a:r>
                        <a:rPr b="0" lang="en-IN" sz="20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Concept of Operator overloading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6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0" lang="en-IN" sz="16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None/>
                      </a:pPr>
                      <a:r>
                        <a:rPr b="0" lang="en-IN" sz="16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Overloading of unary and binary operator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6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0" lang="en-IN" sz="16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 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None/>
                      </a:pPr>
                      <a:r>
                        <a:rPr b="0" lang="en-IN" sz="16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Rules of operator overloading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65" name="Google Shape;165;p30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IN"/>
              <a:t>Jaishree Sudhakar Anerao</a:t>
            </a:r>
            <a:endParaRPr/>
          </a:p>
        </p:txBody>
      </p:sp>
      <p:sp>
        <p:nvSpPr>
          <p:cNvPr id="166" name="Google Shape;166;p30"/>
          <p:cNvSpPr txBox="1"/>
          <p:nvPr>
            <p:ph idx="2" type="body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IN" sz="800"/>
              <a:t>Lecturer, Department of Computer Engineering[NBA Accredited],Vivekanand Education Society’s Polytechnic, Mumbai</a:t>
            </a:r>
            <a:endParaRPr/>
          </a:p>
        </p:txBody>
      </p:sp>
      <p:sp>
        <p:nvSpPr>
          <p:cNvPr id="167" name="Google Shape;167;p30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Key takeaways</a:t>
            </a:r>
            <a:endParaRPr/>
          </a:p>
        </p:txBody>
      </p:sp>
      <p:sp>
        <p:nvSpPr>
          <p:cNvPr id="168" name="Google Shape;168;p30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IN">
                <a:latin typeface="Calibri"/>
                <a:ea typeface="Calibri"/>
                <a:cs typeface="Calibri"/>
                <a:sym typeface="Calibri"/>
              </a:rPr>
              <a:t> Concept of  operator Overloading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sameer pednekar\Downloads\since colorlogo.jpg" id="169" name="Google Shape;16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5845" y="3749490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1"/>
          <p:cNvSpPr txBox="1"/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Concept Map</a:t>
            </a:r>
            <a:endParaRPr/>
          </a:p>
        </p:txBody>
      </p:sp>
      <p:sp>
        <p:nvSpPr>
          <p:cNvPr id="175" name="Google Shape;175;p3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6" name="Google Shape;176;p31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7" name="Google Shape;177;p31"/>
          <p:cNvSpPr/>
          <p:nvPr/>
        </p:nvSpPr>
        <p:spPr>
          <a:xfrm>
            <a:off x="1981200" y="2590800"/>
            <a:ext cx="3581400" cy="213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8" name="Google Shape;178;p31"/>
          <p:cNvGrpSpPr/>
          <p:nvPr/>
        </p:nvGrpSpPr>
        <p:grpSpPr>
          <a:xfrm>
            <a:off x="2284239" y="1899101"/>
            <a:ext cx="6062331" cy="2428623"/>
            <a:chOff x="2772" y="595180"/>
            <a:chExt cx="6062331" cy="2428623"/>
          </a:xfrm>
        </p:grpSpPr>
        <p:sp>
          <p:nvSpPr>
            <p:cNvPr id="179" name="Google Shape;179;p31"/>
            <p:cNvSpPr/>
            <p:nvPr/>
          </p:nvSpPr>
          <p:spPr>
            <a:xfrm>
              <a:off x="2970517" y="1442364"/>
              <a:ext cx="1597543" cy="734254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90924"/>
                  </a:lnTo>
                  <a:lnTo>
                    <a:pt x="120000" y="90924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0" name="Google Shape;180;p31"/>
            <p:cNvSpPr/>
            <p:nvPr/>
          </p:nvSpPr>
          <p:spPr>
            <a:xfrm>
              <a:off x="1358987" y="1442364"/>
              <a:ext cx="1611530" cy="734254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90924"/>
                  </a:lnTo>
                  <a:lnTo>
                    <a:pt x="0" y="90924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81" name="Google Shape;181;p31"/>
            <p:cNvSpPr/>
            <p:nvPr/>
          </p:nvSpPr>
          <p:spPr>
            <a:xfrm>
              <a:off x="2123333" y="595180"/>
              <a:ext cx="1694368" cy="847184"/>
            </a:xfrm>
            <a:prstGeom prst="rect">
              <a:avLst/>
            </a:prstGeom>
            <a:solidFill>
              <a:schemeClr val="accent3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31"/>
            <p:cNvSpPr txBox="1"/>
            <p:nvPr/>
          </p:nvSpPr>
          <p:spPr>
            <a:xfrm>
              <a:off x="2123333" y="595180"/>
              <a:ext cx="1694368" cy="8471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775" lIns="10775" spcFirstLastPara="1" rIns="10775" wrap="square" tIns="10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b="1" i="0" lang="en-IN" sz="17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Operator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595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b="1" i="0" lang="en-IN" sz="17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(+)</a:t>
              </a:r>
              <a:endParaRPr/>
            </a:p>
          </p:txBody>
        </p:sp>
        <p:sp>
          <p:nvSpPr>
            <p:cNvPr id="183" name="Google Shape;183;p31"/>
            <p:cNvSpPr/>
            <p:nvPr/>
          </p:nvSpPr>
          <p:spPr>
            <a:xfrm>
              <a:off x="2772" y="2176619"/>
              <a:ext cx="2712429" cy="847184"/>
            </a:xfrm>
            <a:prstGeom prst="rect">
              <a:avLst/>
            </a:prstGeom>
            <a:solidFill>
              <a:schemeClr val="accent3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31"/>
            <p:cNvSpPr txBox="1"/>
            <p:nvPr/>
          </p:nvSpPr>
          <p:spPr>
            <a:xfrm>
              <a:off x="2772" y="2176619"/>
              <a:ext cx="2712429" cy="8471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775" lIns="10775" spcFirstLastPara="1" rIns="10775" wrap="square" tIns="10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b="1" i="0" lang="en-IN" sz="17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Addition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595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b="1" i="0" lang="en-IN" sz="17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(2+3)</a:t>
              </a:r>
              <a:endParaRPr/>
            </a:p>
          </p:txBody>
        </p:sp>
        <p:sp>
          <p:nvSpPr>
            <p:cNvPr id="185" name="Google Shape;185;p31"/>
            <p:cNvSpPr/>
            <p:nvPr/>
          </p:nvSpPr>
          <p:spPr>
            <a:xfrm>
              <a:off x="3071019" y="2176619"/>
              <a:ext cx="2994084" cy="847184"/>
            </a:xfrm>
            <a:prstGeom prst="rect">
              <a:avLst/>
            </a:prstGeom>
            <a:solidFill>
              <a:schemeClr val="accent3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31"/>
            <p:cNvSpPr txBox="1"/>
            <p:nvPr/>
          </p:nvSpPr>
          <p:spPr>
            <a:xfrm>
              <a:off x="3071019" y="2176619"/>
              <a:ext cx="2994084" cy="8471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775" lIns="10775" spcFirstLastPara="1" rIns="10775" wrap="square" tIns="10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b="1" i="0" lang="en-IN" sz="17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Concatenation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595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b="1" i="0" lang="en-IN" sz="17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(“ABC”+”DEF”=“ABCDEF”)</a:t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2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IN"/>
              <a:t>Learning Objective/ Key learning</a:t>
            </a:r>
            <a:endParaRPr b="1"/>
          </a:p>
        </p:txBody>
      </p:sp>
      <p:sp>
        <p:nvSpPr>
          <p:cNvPr id="192" name="Google Shape;192;p32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To use operator Overloading in program.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State the operators which can not be overloaded.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Concept Explanation</a:t>
            </a:r>
            <a:r>
              <a:rPr lang="en-IN">
                <a:solidFill>
                  <a:srgbClr val="FF0000"/>
                </a:solidFill>
              </a:rPr>
              <a:t>: </a:t>
            </a:r>
            <a:r>
              <a:rPr b="1" lang="en-IN">
                <a:solidFill>
                  <a:srgbClr val="FF0000"/>
                </a:solidFill>
              </a:rPr>
              <a:t>OPERATOR</a:t>
            </a:r>
            <a:r>
              <a:rPr b="1" lang="en-IN"/>
              <a:t> </a:t>
            </a:r>
            <a:r>
              <a:rPr b="1" lang="en-IN">
                <a:solidFill>
                  <a:srgbClr val="FF0000"/>
                </a:solidFill>
              </a:rPr>
              <a:t>OVERLOADING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199" name="Google Shape;199;p3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What is Overloading?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IN"/>
              <a:t>Overloading means assigning multiple meanings to a function name or an operator symbol.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IN"/>
              <a:t>It allows multiple definitions of a function with the same name, but different signatures.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IN"/>
              <a:t>C++ supports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IN"/>
              <a:t>Function Overloading 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IN"/>
              <a:t>Operator overloading</a:t>
            </a:r>
            <a:endParaRPr/>
          </a:p>
          <a:p>
            <a:pPr indent="-355600" lvl="0" marL="3556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0" name="Google Shape;200;p33"/>
          <p:cNvSpPr txBox="1"/>
          <p:nvPr/>
        </p:nvSpPr>
        <p:spPr>
          <a:xfrm>
            <a:off x="9786568" y="5803317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IN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01" name="Google Shape;201;p33"/>
          <p:cNvGrpSpPr/>
          <p:nvPr/>
        </p:nvGrpSpPr>
        <p:grpSpPr>
          <a:xfrm>
            <a:off x="4465485" y="3081131"/>
            <a:ext cx="5229130" cy="2660781"/>
            <a:chOff x="4465485" y="3081131"/>
            <a:chExt cx="5229130" cy="2660781"/>
          </a:xfrm>
        </p:grpSpPr>
        <p:sp>
          <p:nvSpPr>
            <p:cNvPr id="202" name="Google Shape;202;p33"/>
            <p:cNvSpPr/>
            <p:nvPr/>
          </p:nvSpPr>
          <p:spPr>
            <a:xfrm>
              <a:off x="6044297" y="3934111"/>
              <a:ext cx="2150296" cy="285666"/>
            </a:xfrm>
            <a:custGeom>
              <a:rect b="b" l="l" r="r" t="t"/>
              <a:pathLst>
                <a:path extrusionOk="0" h="285665" w="2150296">
                  <a:moveTo>
                    <a:pt x="2150296" y="47613"/>
                  </a:moveTo>
                  <a:cubicBezTo>
                    <a:pt x="2150296" y="21318"/>
                    <a:pt x="2128979" y="1"/>
                    <a:pt x="2102684" y="1"/>
                  </a:cubicBezTo>
                  <a:lnTo>
                    <a:pt x="47612" y="1"/>
                  </a:lnTo>
                  <a:cubicBezTo>
                    <a:pt x="21317" y="1"/>
                    <a:pt x="0" y="21318"/>
                    <a:pt x="0" y="47613"/>
                  </a:cubicBezTo>
                  <a:lnTo>
                    <a:pt x="0" y="238052"/>
                  </a:lnTo>
                  <a:cubicBezTo>
                    <a:pt x="0" y="264347"/>
                    <a:pt x="21317" y="285664"/>
                    <a:pt x="47612" y="285664"/>
                  </a:cubicBezTo>
                  <a:lnTo>
                    <a:pt x="2102684" y="285664"/>
                  </a:lnTo>
                  <a:cubicBezTo>
                    <a:pt x="2128979" y="285664"/>
                    <a:pt x="2150296" y="264347"/>
                    <a:pt x="2150296" y="238052"/>
                  </a:cubicBezTo>
                  <a:lnTo>
                    <a:pt x="2150296" y="47613"/>
                  </a:lnTo>
                  <a:close/>
                </a:path>
              </a:pathLst>
            </a:custGeom>
            <a:solidFill>
              <a:srgbClr val="6BDEDB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9500" lIns="49500" spcFirstLastPara="1" rIns="49500" wrap="square" tIns="495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IN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Compile time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33"/>
            <p:cNvSpPr/>
            <p:nvPr/>
          </p:nvSpPr>
          <p:spPr>
            <a:xfrm rot="-5437494">
              <a:off x="6835056" y="3654348"/>
              <a:ext cx="559559" cy="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</a:path>
              </a:pathLst>
            </a:custGeom>
            <a:solidFill>
              <a:srgbClr val="6BDEDB"/>
            </a:solidFill>
            <a:ln cap="flat" cmpd="sng" w="25400">
              <a:solidFill>
                <a:srgbClr val="24ACA8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4" name="Google Shape;204;p33"/>
            <p:cNvSpPr/>
            <p:nvPr/>
          </p:nvSpPr>
          <p:spPr>
            <a:xfrm>
              <a:off x="6192435" y="3081131"/>
              <a:ext cx="1835497" cy="293454"/>
            </a:xfrm>
            <a:custGeom>
              <a:rect b="b" l="l" r="r" t="t"/>
              <a:pathLst>
                <a:path extrusionOk="0" h="293454" w="1835497">
                  <a:moveTo>
                    <a:pt x="0" y="48910"/>
                  </a:moveTo>
                  <a:cubicBezTo>
                    <a:pt x="0" y="21898"/>
                    <a:pt x="21898" y="0"/>
                    <a:pt x="48910" y="0"/>
                  </a:cubicBezTo>
                  <a:lnTo>
                    <a:pt x="1786587" y="0"/>
                  </a:lnTo>
                  <a:cubicBezTo>
                    <a:pt x="1813599" y="0"/>
                    <a:pt x="1835497" y="21898"/>
                    <a:pt x="1835497" y="48910"/>
                  </a:cubicBezTo>
                  <a:lnTo>
                    <a:pt x="1835497" y="244544"/>
                  </a:lnTo>
                  <a:cubicBezTo>
                    <a:pt x="1835497" y="271556"/>
                    <a:pt x="1813599" y="293454"/>
                    <a:pt x="1786587" y="293454"/>
                  </a:cubicBezTo>
                  <a:lnTo>
                    <a:pt x="48910" y="293454"/>
                  </a:lnTo>
                  <a:cubicBezTo>
                    <a:pt x="21898" y="293454"/>
                    <a:pt x="0" y="271556"/>
                    <a:pt x="0" y="244544"/>
                  </a:cubicBezTo>
                  <a:lnTo>
                    <a:pt x="0" y="48910"/>
                  </a:lnTo>
                  <a:close/>
                </a:path>
              </a:pathLst>
            </a:custGeom>
            <a:solidFill>
              <a:srgbClr val="6BDEDB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9875" lIns="49875" spcFirstLastPara="1" rIns="49875" wrap="square" tIns="49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-IN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Polymorphism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33"/>
            <p:cNvSpPr/>
            <p:nvPr/>
          </p:nvSpPr>
          <p:spPr>
            <a:xfrm rot="2870566">
              <a:off x="6993184" y="4795945"/>
              <a:ext cx="1554469" cy="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</a:path>
              </a:pathLst>
            </a:custGeom>
            <a:solidFill>
              <a:srgbClr val="6BDEDB"/>
            </a:solidFill>
            <a:ln cap="flat" cmpd="sng" w="25400">
              <a:solidFill>
                <a:srgbClr val="24ACA8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6" name="Google Shape;206;p33"/>
            <p:cNvSpPr/>
            <p:nvPr/>
          </p:nvSpPr>
          <p:spPr>
            <a:xfrm>
              <a:off x="7199194" y="5372114"/>
              <a:ext cx="2495421" cy="342023"/>
            </a:xfrm>
            <a:custGeom>
              <a:rect b="b" l="l" r="r" t="t"/>
              <a:pathLst>
                <a:path extrusionOk="0" h="342023" w="2495421">
                  <a:moveTo>
                    <a:pt x="0" y="57005"/>
                  </a:moveTo>
                  <a:cubicBezTo>
                    <a:pt x="0" y="25522"/>
                    <a:pt x="25522" y="0"/>
                    <a:pt x="57005" y="0"/>
                  </a:cubicBezTo>
                  <a:lnTo>
                    <a:pt x="2438416" y="0"/>
                  </a:lnTo>
                  <a:cubicBezTo>
                    <a:pt x="2469899" y="0"/>
                    <a:pt x="2495421" y="25522"/>
                    <a:pt x="2495421" y="57005"/>
                  </a:cubicBezTo>
                  <a:lnTo>
                    <a:pt x="2495421" y="285018"/>
                  </a:lnTo>
                  <a:cubicBezTo>
                    <a:pt x="2495421" y="316501"/>
                    <a:pt x="2469899" y="342023"/>
                    <a:pt x="2438416" y="342023"/>
                  </a:cubicBezTo>
                  <a:lnTo>
                    <a:pt x="57005" y="342023"/>
                  </a:lnTo>
                  <a:cubicBezTo>
                    <a:pt x="25522" y="342023"/>
                    <a:pt x="0" y="316501"/>
                    <a:pt x="0" y="285018"/>
                  </a:cubicBezTo>
                  <a:lnTo>
                    <a:pt x="0" y="57005"/>
                  </a:lnTo>
                  <a:close/>
                </a:path>
              </a:pathLst>
            </a:custGeom>
            <a:solidFill>
              <a:srgbClr val="6BDEDB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57325" lIns="57325" spcFirstLastPara="1" rIns="57325" wrap="square" tIns="57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0" i="0" lang="en-IN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Operator Overloading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33"/>
            <p:cNvSpPr/>
            <p:nvPr/>
          </p:nvSpPr>
          <p:spPr>
            <a:xfrm rot="7953150">
              <a:off x="5708851" y="4782058"/>
              <a:ext cx="1526574" cy="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</a:path>
              </a:pathLst>
            </a:custGeom>
            <a:solidFill>
              <a:srgbClr val="6BDEDB"/>
            </a:solidFill>
            <a:ln cap="flat" cmpd="sng" w="25400">
              <a:solidFill>
                <a:srgbClr val="24ACA8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08" name="Google Shape;208;p33"/>
            <p:cNvSpPr/>
            <p:nvPr/>
          </p:nvSpPr>
          <p:spPr>
            <a:xfrm>
              <a:off x="4465485" y="5344340"/>
              <a:ext cx="2615956" cy="397572"/>
            </a:xfrm>
            <a:custGeom>
              <a:rect b="b" l="l" r="r" t="t"/>
              <a:pathLst>
                <a:path extrusionOk="0" h="397572" w="2615956">
                  <a:moveTo>
                    <a:pt x="0" y="66263"/>
                  </a:moveTo>
                  <a:cubicBezTo>
                    <a:pt x="0" y="29667"/>
                    <a:pt x="29667" y="0"/>
                    <a:pt x="66263" y="0"/>
                  </a:cubicBezTo>
                  <a:lnTo>
                    <a:pt x="2549693" y="0"/>
                  </a:lnTo>
                  <a:cubicBezTo>
                    <a:pt x="2586289" y="0"/>
                    <a:pt x="2615956" y="29667"/>
                    <a:pt x="2615956" y="66263"/>
                  </a:cubicBezTo>
                  <a:lnTo>
                    <a:pt x="2615956" y="331309"/>
                  </a:lnTo>
                  <a:cubicBezTo>
                    <a:pt x="2615956" y="367905"/>
                    <a:pt x="2586289" y="397572"/>
                    <a:pt x="2549693" y="397572"/>
                  </a:cubicBezTo>
                  <a:lnTo>
                    <a:pt x="66263" y="397572"/>
                  </a:lnTo>
                  <a:cubicBezTo>
                    <a:pt x="29667" y="397572"/>
                    <a:pt x="0" y="367905"/>
                    <a:pt x="0" y="331309"/>
                  </a:cubicBezTo>
                  <a:lnTo>
                    <a:pt x="0" y="66263"/>
                  </a:lnTo>
                  <a:close/>
                </a:path>
              </a:pathLst>
            </a:custGeom>
            <a:solidFill>
              <a:srgbClr val="6BDEDB"/>
            </a:solidFill>
            <a:ln cap="flat" cmpd="sng" w="25400">
              <a:solidFill>
                <a:srgbClr val="2D2D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67650" lIns="67650" spcFirstLastPara="1" rIns="67650" wrap="square" tIns="676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b="0" i="0" lang="en-IN" sz="19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Function Overloading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4"/>
          <p:cNvSpPr txBox="1"/>
          <p:nvPr>
            <p:ph type="title"/>
          </p:nvPr>
        </p:nvSpPr>
        <p:spPr>
          <a:xfrm>
            <a:off x="609918" y="370114"/>
            <a:ext cx="10978515" cy="5225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/>
              <a:t>Concept Explanation</a:t>
            </a:r>
            <a:r>
              <a:rPr lang="en-IN">
                <a:solidFill>
                  <a:srgbClr val="FF0000"/>
                </a:solidFill>
              </a:rPr>
              <a:t>: </a:t>
            </a:r>
            <a:r>
              <a:rPr b="1" lang="en-IN">
                <a:solidFill>
                  <a:srgbClr val="FF0000"/>
                </a:solidFill>
              </a:rPr>
              <a:t>OPERATOR</a:t>
            </a:r>
            <a:r>
              <a:rPr b="1" lang="en-IN"/>
              <a:t> </a:t>
            </a:r>
            <a:r>
              <a:rPr b="1" lang="en-IN">
                <a:solidFill>
                  <a:srgbClr val="FF0000"/>
                </a:solidFill>
              </a:rPr>
              <a:t>OVERLOADING</a:t>
            </a:r>
            <a:endParaRPr/>
          </a:p>
        </p:txBody>
      </p:sp>
      <p:sp>
        <p:nvSpPr>
          <p:cNvPr id="214" name="Google Shape;214;p34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IN"/>
              <a:t>In C++ we can specify new meaning to an existing operator which is called as </a:t>
            </a:r>
            <a:r>
              <a:rPr lang="en-IN">
                <a:solidFill>
                  <a:srgbClr val="FF0000"/>
                </a:solidFill>
              </a:rPr>
              <a:t>Operator overloading.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IN"/>
              <a:t>In overloading, the operators are implemented as functions using the </a:t>
            </a:r>
            <a:r>
              <a:rPr lang="en-IN">
                <a:solidFill>
                  <a:srgbClr val="FF0000"/>
                </a:solidFill>
              </a:rPr>
              <a:t>operator</a:t>
            </a:r>
            <a:r>
              <a:rPr lang="en-IN"/>
              <a:t> keyword.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IN"/>
              <a:t>We can redefine or overload some of the built-in operators by giving user defined meaning to it.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IN"/>
              <a:t>For example, we can overload an operator </a:t>
            </a:r>
            <a:r>
              <a:rPr lang="en-IN">
                <a:solidFill>
                  <a:srgbClr val="FF0000"/>
                </a:solidFill>
              </a:rPr>
              <a:t>‘+’</a:t>
            </a:r>
            <a:r>
              <a:rPr lang="en-IN"/>
              <a:t> in a class for String so that we can </a:t>
            </a:r>
            <a:r>
              <a:rPr lang="en-IN">
                <a:solidFill>
                  <a:srgbClr val="FF0000"/>
                </a:solidFill>
              </a:rPr>
              <a:t>concatenate</a:t>
            </a:r>
            <a:r>
              <a:rPr lang="en-IN"/>
              <a:t> two strings by just using </a:t>
            </a:r>
            <a:r>
              <a:rPr lang="en-IN">
                <a:solidFill>
                  <a:srgbClr val="FF0000"/>
                </a:solidFill>
              </a:rPr>
              <a:t>‘+’</a:t>
            </a:r>
            <a:r>
              <a:rPr lang="en-IN"/>
              <a:t>.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